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7438" autoAdjust="0"/>
  </p:normalViewPr>
  <p:slideViewPr>
    <p:cSldViewPr>
      <p:cViewPr varScale="1">
        <p:scale>
          <a:sx n="48" d="100"/>
          <a:sy n="48" d="100"/>
        </p:scale>
        <p:origin x="-200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D82933-6EDA-4DDE-AECF-969BAC7B8183}" type="datetimeFigureOut">
              <a:rPr lang="en-US" smtClean="0"/>
              <a:pPr/>
              <a:t>11/10/2020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554F95-8863-44D9-9F45-E49E3D297D74}" type="slidenum">
              <a:rPr lang="en-US" smtClean="0"/>
              <a:pPr/>
              <a:t>‹#›</a:t>
            </a:fld>
            <a:endParaRPr lang="en-US"/>
          </a:p>
        </p:txBody>
      </p:sp>
    </p:spTree>
    <p:extLst>
      <p:ext uri="{BB962C8B-B14F-4D97-AF65-F5344CB8AC3E}">
        <p14:creationId xmlns:p14="http://schemas.microsoft.com/office/powerpoint/2010/main" xmlns="" val="2221253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itchFamily="18" charset="0"/>
                <a:ea typeface="+mn-ea"/>
                <a:cs typeface="Times New Roman" pitchFamily="18" charset="0"/>
              </a:rPr>
              <a:t>The virtual meeting involved 5 Barry University students, a classroom teacher, a parent- Mrs. Jersey, and a speech pathologist- Miss Greenberg and the meeting mostly focused on special education for students with learning disabilities. Generally, I think the experience was interesting because the participants observed decorum. The students maintained discipline and asked effective questions. In addition, the speech pathologist and the parent demonstrated professionalism in responding to prompts from the students. The virtual meeting was a learning experience since I learned some of the characteristics of students that qualify for special education and transition programs, as well as the disability categories for students placed in these programs.</a:t>
            </a:r>
            <a:endParaRPr lang="en-US" sz="2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9554F95-8863-44D9-9F45-E49E3D297D74}" type="slidenum">
              <a:rPr lang="en-US" smtClean="0"/>
              <a:pPr/>
              <a:t>2</a:t>
            </a:fld>
            <a:endParaRPr lang="en-US"/>
          </a:p>
        </p:txBody>
      </p:sp>
    </p:spTree>
    <p:extLst>
      <p:ext uri="{BB962C8B-B14F-4D97-AF65-F5344CB8AC3E}">
        <p14:creationId xmlns:p14="http://schemas.microsoft.com/office/powerpoint/2010/main" xmlns="" val="211284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From the meeting experience, I understood some of the characteristics of students placed in transition planning as well as the categories of disabilities that make students qualify for these programs. Notably, the class teacher hints that for students to qualify in transition planning, they must be having cognitive limitations, and as a result, they are subjected to alternate assessment. An alternate assessment is the recommended test for cognitive limitations. Another characteristic is communication problems in that these students have problems in ensuring that others understand them. Consequently, they require a communication partner. Some of the disability categories include autism, an intellectual disability, mentally handicapped, and those placed in wheelchairs.</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3</a:t>
            </a:fld>
            <a:endParaRPr lang="en-US"/>
          </a:p>
        </p:txBody>
      </p:sp>
    </p:spTree>
    <p:extLst>
      <p:ext uri="{BB962C8B-B14F-4D97-AF65-F5344CB8AC3E}">
        <p14:creationId xmlns:p14="http://schemas.microsoft.com/office/powerpoint/2010/main" xmlns="" val="396043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The functional curriculum equips special education students with skills in various fields like geometry, stamping, and production lines. Also, the functional curriculum guides the students in writing their full names since, by the time the students are placed in special education programs, the majority of them only know to write their first names. Knowing how to write their full names helps them, especially when signing forms. The community-based curriculum equips the students with skills that can help them handle community issues.</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4</a:t>
            </a:fld>
            <a:endParaRPr lang="en-US"/>
          </a:p>
        </p:txBody>
      </p:sp>
    </p:spTree>
    <p:extLst>
      <p:ext uri="{BB962C8B-B14F-4D97-AF65-F5344CB8AC3E}">
        <p14:creationId xmlns:p14="http://schemas.microsoft.com/office/powerpoint/2010/main" xmlns="" val="180059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One of the functional academic goals is determining where the students are going to accomplish these goals. The students may consider whether they are going to accomplish their goals in a classroom setting, in hallways, or a working surrounding like in a cafeteria. The second goal is assessment, and students may use benchmarks, self-check analysis, or task analysis systems to evaluate themselves. </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5</a:t>
            </a:fld>
            <a:endParaRPr lang="en-US"/>
          </a:p>
        </p:txBody>
      </p:sp>
    </p:spTree>
    <p:extLst>
      <p:ext uri="{BB962C8B-B14F-4D97-AF65-F5344CB8AC3E}">
        <p14:creationId xmlns:p14="http://schemas.microsoft.com/office/powerpoint/2010/main" xmlns="" val="269128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One of the emotional or behavioral goals is developing an attitude towards work. Skill assessment is conducted to determine the attitude of the students towards themselves, the attitude of the students to others, and the attitude towards the job activities they are conducting. Another emotional goal is self-regulation. Students can use a model that can be helpful in determining when they are emotional, anxious, and frustrated. </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6</a:t>
            </a:fld>
            <a:endParaRPr lang="en-US"/>
          </a:p>
        </p:txBody>
      </p:sp>
    </p:spTree>
    <p:extLst>
      <p:ext uri="{BB962C8B-B14F-4D97-AF65-F5344CB8AC3E}">
        <p14:creationId xmlns:p14="http://schemas.microsoft.com/office/powerpoint/2010/main" xmlns="" val="2857848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itchFamily="18" charset="0"/>
                <a:ea typeface="+mn-ea"/>
                <a:cs typeface="Times New Roman" pitchFamily="18" charset="0"/>
              </a:rPr>
              <a:t>An example of a transition goal is a student who is learning how to travel independently on and off-campus. This is a transition goal because it prepares them to develop their ability to travel to a job site. Another goal is working independently on job sites to identify products and match them. On a job site, a student is able to communicate effectively with their supervisors.</a:t>
            </a:r>
            <a:endParaRPr lang="en-US" sz="2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9554F95-8863-44D9-9F45-E49E3D297D74}" type="slidenum">
              <a:rPr lang="en-US" smtClean="0"/>
              <a:pPr/>
              <a:t>7</a:t>
            </a:fld>
            <a:endParaRPr lang="en-US"/>
          </a:p>
        </p:txBody>
      </p:sp>
    </p:spTree>
    <p:extLst>
      <p:ext uri="{BB962C8B-B14F-4D97-AF65-F5344CB8AC3E}">
        <p14:creationId xmlns:p14="http://schemas.microsoft.com/office/powerpoint/2010/main" xmlns="" val="2311378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One of the speech goals is being able to express oneself in different environments. Notably, the students know how to handle change, how they are able to adhere to directions, and how they are going to state what they want. A second speech goal involves understanding how to participate in debates effectively. For example, a student is able to know when they are supposed to respond, ask questions, or manage social situations as well as how they react to such situations. </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8</a:t>
            </a:fld>
            <a:endParaRPr lang="en-US"/>
          </a:p>
        </p:txBody>
      </p:sp>
    </p:spTree>
    <p:extLst>
      <p:ext uri="{BB962C8B-B14F-4D97-AF65-F5344CB8AC3E}">
        <p14:creationId xmlns:p14="http://schemas.microsoft.com/office/powerpoint/2010/main" xmlns="" val="361998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Generally, parents are pleased with the part they play in the placement of their children in transition planning. For example, Mrs. Jersey reports that her son has been excellent in his job activities that entail working in coffee-selling shops. I also find that parent's engagement and attitude towards their children is critical in the job excellence of their children. Regular engagement and communication in working environments enhance the communication skills of the involved students. In addition, mentor programs are essential in working environments.</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9</a:t>
            </a:fld>
            <a:endParaRPr lang="en-US"/>
          </a:p>
        </p:txBody>
      </p:sp>
    </p:spTree>
    <p:extLst>
      <p:ext uri="{BB962C8B-B14F-4D97-AF65-F5344CB8AC3E}">
        <p14:creationId xmlns:p14="http://schemas.microsoft.com/office/powerpoint/2010/main" xmlns="" val="1475811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The ultimate goals of the transition programs in high school include the students being independent and having enhanced communication as well as functional skills. Transition programs also prepare students to succeed in their employment opportunities and friendship relationships. Students who have undergone transition planning are able to work independently with little or no assistance.</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10</a:t>
            </a:fld>
            <a:endParaRPr lang="en-US"/>
          </a:p>
        </p:txBody>
      </p:sp>
    </p:spTree>
    <p:extLst>
      <p:ext uri="{BB962C8B-B14F-4D97-AF65-F5344CB8AC3E}">
        <p14:creationId xmlns:p14="http://schemas.microsoft.com/office/powerpoint/2010/main" xmlns="" val="2942012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kern="1200" dirty="0" smtClean="0">
                <a:solidFill>
                  <a:schemeClr val="tx1"/>
                </a:solidFill>
                <a:effectLst/>
                <a:latin typeface="Times New Roman" pitchFamily="18" charset="0"/>
                <a:ea typeface="+mn-ea"/>
                <a:cs typeface="Times New Roman" pitchFamily="18" charset="0"/>
              </a:rPr>
              <a:t>From a personal perspective, I think the virtual meeting accorded me a wealth of information concerning special education and transition programs for students with learning disabilities. Notably, I was able to understand the qualifications for students to participate in special education and transition programs. In addition, I think students with learning disabilities should be enrolled in transition planning because it prepares them to survive in life after school. Essentially, transition planning improves the communication skills of students with learning disabilities, enhances their social skills, and prepares them transit to employment opportunities effectively. Everyone deserves a decent life irrespective of whether they are disabled or not. Therefore, I think there should be opportunities to help students with disabilities have a better transition from school to employment, and transition planning is one of these opportunities.</a:t>
            </a:r>
            <a:endParaRPr lang="en-US" sz="2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9554F95-8863-44D9-9F45-E49E3D297D74}" type="slidenum">
              <a:rPr lang="en-US" smtClean="0"/>
              <a:pPr/>
              <a:t>11</a:t>
            </a:fld>
            <a:endParaRPr lang="en-US"/>
          </a:p>
        </p:txBody>
      </p:sp>
    </p:spTree>
    <p:extLst>
      <p:ext uri="{BB962C8B-B14F-4D97-AF65-F5344CB8AC3E}">
        <p14:creationId xmlns:p14="http://schemas.microsoft.com/office/powerpoint/2010/main" xmlns="" val="1112045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tx1"/>
                </a:solidFill>
                <a:effectLst/>
                <a:latin typeface="Times New Roman" pitchFamily="18" charset="0"/>
                <a:ea typeface="+mn-ea"/>
                <a:cs typeface="Times New Roman" pitchFamily="18" charset="0"/>
              </a:rPr>
              <a:t>All in all, the experience of the virtual meeting was awesome and a learning one. Notably, I was able to hear and learn from professionals, and the experience of a parent whose disabled child was enrolled in transition planning, gained the relevant skills and was now working successfully. Students with learning disabilities should be placed in transition planning opportunities to prepare them to succeed in life.                  </a:t>
            </a:r>
          </a:p>
          <a:p>
            <a:endParaRPr lang="en-US" dirty="0"/>
          </a:p>
        </p:txBody>
      </p:sp>
      <p:sp>
        <p:nvSpPr>
          <p:cNvPr id="4" name="Slide Number Placeholder 3"/>
          <p:cNvSpPr>
            <a:spLocks noGrp="1"/>
          </p:cNvSpPr>
          <p:nvPr>
            <p:ph type="sldNum" sz="quarter" idx="10"/>
          </p:nvPr>
        </p:nvSpPr>
        <p:spPr/>
        <p:txBody>
          <a:bodyPr/>
          <a:lstStyle/>
          <a:p>
            <a:fld id="{09554F95-8863-44D9-9F45-E49E3D297D74}" type="slidenum">
              <a:rPr lang="en-US" smtClean="0"/>
              <a:pPr/>
              <a:t>12</a:t>
            </a:fld>
            <a:endParaRPr lang="en-US"/>
          </a:p>
        </p:txBody>
      </p:sp>
    </p:spTree>
    <p:extLst>
      <p:ext uri="{BB962C8B-B14F-4D97-AF65-F5344CB8AC3E}">
        <p14:creationId xmlns:p14="http://schemas.microsoft.com/office/powerpoint/2010/main" xmlns="" val="57503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AF3B4B1-FC8A-4C41-8569-0EE04A71E211}" type="datetimeFigureOut">
              <a:rPr lang="en-US" smtClean="0"/>
              <a:pPr/>
              <a:t>11/10/2020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55E375D-59CC-49C2-966D-F9B1817FFB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5E375D-59CC-49C2-966D-F9B1817FFB8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5E375D-59CC-49C2-966D-F9B1817FFB8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5E375D-59CC-49C2-966D-F9B1817FFB8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55E375D-59CC-49C2-966D-F9B1817FFB8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55E375D-59CC-49C2-966D-F9B1817FFB8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55E375D-59CC-49C2-966D-F9B1817FFB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AF3B4B1-FC8A-4C41-8569-0EE04A71E211}" type="datetimeFigureOut">
              <a:rPr lang="en-US" smtClean="0"/>
              <a:pPr/>
              <a:t>11/10/2020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55E375D-59CC-49C2-966D-F9B1817FFB8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AF3B4B1-FC8A-4C41-8569-0EE04A71E211}" type="datetimeFigureOut">
              <a:rPr lang="en-US" smtClean="0"/>
              <a:pPr/>
              <a:t>11/10/2020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55E375D-59CC-49C2-966D-F9B1817FFB8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5E375D-59CC-49C2-966D-F9B1817FFB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AF3B4B1-FC8A-4C41-8569-0EE04A71E211}" type="datetimeFigureOut">
              <a:rPr lang="en-US" smtClean="0"/>
              <a:pPr/>
              <a:t>11/10/2020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5E375D-59CC-49C2-966D-F9B1817FFB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AF3B4B1-FC8A-4C41-8569-0EE04A71E211}" type="datetimeFigureOut">
              <a:rPr lang="en-US" smtClean="0"/>
              <a:pPr/>
              <a:t>11/10/2020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55E375D-59CC-49C2-966D-F9B1817FFB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1752599"/>
          </a:xfrm>
        </p:spPr>
        <p:txBody>
          <a:bodyPr>
            <a:noAutofit/>
          </a:bodyPr>
          <a:lstStyle/>
          <a:p>
            <a:pPr algn="ctr"/>
            <a:r>
              <a:rPr lang="en-US" sz="6000" dirty="0">
                <a:latin typeface="Times New Roman" pitchFamily="18" charset="0"/>
                <a:cs typeface="Times New Roman" pitchFamily="18" charset="0"/>
              </a:rPr>
              <a:t>Part 3:Module 4: Assignment 1 </a:t>
            </a:r>
          </a:p>
        </p:txBody>
      </p:sp>
      <p:sp>
        <p:nvSpPr>
          <p:cNvPr id="3" name="Subtitle 2"/>
          <p:cNvSpPr>
            <a:spLocks noGrp="1"/>
          </p:cNvSpPr>
          <p:nvPr>
            <p:ph type="subTitle" idx="1"/>
          </p:nvPr>
        </p:nvSpPr>
        <p:spPr>
          <a:xfrm>
            <a:off x="1371600" y="3124200"/>
            <a:ext cx="6400800" cy="1981200"/>
          </a:xfrm>
        </p:spPr>
        <p:txBody>
          <a:bodyPr>
            <a:normAutofit/>
          </a:bodyPr>
          <a:lstStyle/>
          <a:p>
            <a:pPr algn="ctr"/>
            <a:r>
              <a:rPr lang="en-US" sz="4000" dirty="0">
                <a:latin typeface="Times New Roman" pitchFamily="18" charset="0"/>
                <a:cs typeface="Times New Roman" pitchFamily="18" charset="0"/>
              </a:rPr>
              <a:t>Meeting with Transition Experts</a:t>
            </a:r>
          </a:p>
        </p:txBody>
      </p:sp>
    </p:spTree>
    <p:extLst>
      <p:ext uri="{BB962C8B-B14F-4D97-AF65-F5344CB8AC3E}">
        <p14:creationId xmlns:p14="http://schemas.microsoft.com/office/powerpoint/2010/main" xmlns="" val="553448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914399"/>
          </a:xfrm>
        </p:spPr>
        <p:txBody>
          <a:bodyPr>
            <a:normAutofit/>
          </a:bodyPr>
          <a:lstStyle/>
          <a:p>
            <a:pPr algn="ctr"/>
            <a:r>
              <a:rPr lang="en-US" sz="4000" dirty="0" smtClean="0">
                <a:latin typeface="Times New Roman" pitchFamily="18" charset="0"/>
                <a:cs typeface="Times New Roman" pitchFamily="18" charset="0"/>
              </a:rPr>
              <a:t>Introduction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447800"/>
            <a:ext cx="6400800" cy="4191000"/>
          </a:xfrm>
        </p:spPr>
        <p:txBody>
          <a:bodyPr>
            <a:normAutofit/>
          </a:bodyPr>
          <a:lstStyle/>
          <a:p>
            <a:pPr marL="342900" indent="-342900" algn="l">
              <a:buFont typeface="Wingdings" pitchFamily="2" charset="2"/>
              <a:buChar char="Ø"/>
            </a:pPr>
            <a:r>
              <a:rPr lang="en-US" sz="2800" dirty="0">
                <a:latin typeface="Times New Roman" pitchFamily="18" charset="0"/>
                <a:cs typeface="Times New Roman" pitchFamily="18" charset="0"/>
              </a:rPr>
              <a:t>The virtual meeting involved 5 Barry University </a:t>
            </a:r>
            <a:r>
              <a:rPr lang="en-US" sz="2800" dirty="0" smtClean="0">
                <a:latin typeface="Times New Roman" pitchFamily="18" charset="0"/>
                <a:cs typeface="Times New Roman" pitchFamily="18" charset="0"/>
              </a:rPr>
              <a:t>students</a:t>
            </a:r>
          </a:p>
          <a:p>
            <a:pPr marL="342900" indent="-342900" algn="l">
              <a:buFont typeface="Wingdings" pitchFamily="2" charset="2"/>
              <a:buChar char="Ø"/>
            </a:pPr>
            <a:r>
              <a:rPr lang="en-US" sz="2800" dirty="0" smtClean="0">
                <a:latin typeface="Times New Roman" pitchFamily="18" charset="0"/>
                <a:cs typeface="Times New Roman" pitchFamily="18" charset="0"/>
              </a:rPr>
              <a:t>Other stakeholders were classroom teacher, parent and speech pathologist.</a:t>
            </a:r>
          </a:p>
          <a:p>
            <a:pPr marL="342900" indent="-342900" algn="l">
              <a:buFont typeface="Wingdings" pitchFamily="2" charset="2"/>
              <a:buChar char="Ø"/>
            </a:pPr>
            <a:r>
              <a:rPr lang="en-US" sz="2800" dirty="0">
                <a:latin typeface="Times New Roman" pitchFamily="18" charset="0"/>
                <a:cs typeface="Times New Roman" pitchFamily="18" charset="0"/>
              </a:rPr>
              <a:t>The virtual meeting was a learning </a:t>
            </a:r>
            <a:r>
              <a:rPr lang="en-US" sz="2800" dirty="0" smtClean="0">
                <a:latin typeface="Times New Roman" pitchFamily="18" charset="0"/>
                <a:cs typeface="Times New Roman" pitchFamily="18" charset="0"/>
              </a:rPr>
              <a:t>experience.</a:t>
            </a:r>
          </a:p>
          <a:p>
            <a:pPr marL="342900" indent="-342900" algn="l">
              <a:buFont typeface="Wingdings" pitchFamily="2" charset="2"/>
              <a:buChar char="Ø"/>
            </a:pPr>
            <a:r>
              <a:rPr lang="en-US" sz="2800" dirty="0" smtClean="0">
                <a:latin typeface="Times New Roman" pitchFamily="18" charset="0"/>
                <a:cs typeface="Times New Roman" pitchFamily="18" charset="0"/>
              </a:rPr>
              <a:t>The discussion was about the transition programs for students with disabilities.</a:t>
            </a:r>
          </a:p>
          <a:p>
            <a:endParaRPr lang="en-US" dirty="0"/>
          </a:p>
        </p:txBody>
      </p:sp>
    </p:spTree>
    <p:extLst>
      <p:ext uri="{BB962C8B-B14F-4D97-AF65-F5344CB8AC3E}">
        <p14:creationId xmlns:p14="http://schemas.microsoft.com/office/powerpoint/2010/main" xmlns="" val="75198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1"/>
            <a:ext cx="8458200" cy="1752599"/>
          </a:xfrm>
        </p:spPr>
        <p:txBody>
          <a:bodyPr>
            <a:normAutofit/>
          </a:bodyPr>
          <a:lstStyle/>
          <a:p>
            <a:pPr algn="ctr"/>
            <a:r>
              <a:rPr lang="en-US" sz="4000" dirty="0" smtClean="0">
                <a:latin typeface="Times New Roman" pitchFamily="18" charset="0"/>
                <a:cs typeface="Times New Roman" pitchFamily="18" charset="0"/>
              </a:rPr>
              <a:t>Characteristics of Students in Transition Programs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2209800"/>
            <a:ext cx="7924800" cy="40386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Students in transition programs have;</a:t>
            </a:r>
          </a:p>
          <a:p>
            <a:pPr marL="914400" lvl="1" indent="-457200" algn="l">
              <a:buFont typeface="Arial" pitchFamily="34" charset="0"/>
              <a:buChar char="•"/>
            </a:pPr>
            <a:r>
              <a:rPr lang="en-US" sz="2800" dirty="0" smtClean="0">
                <a:latin typeface="Times New Roman" pitchFamily="18" charset="0"/>
                <a:cs typeface="Times New Roman" pitchFamily="18" charset="0"/>
              </a:rPr>
              <a:t>Cognitive limitations</a:t>
            </a:r>
          </a:p>
          <a:p>
            <a:pPr marL="914400" lvl="1" indent="-457200" algn="l">
              <a:buFont typeface="Arial" pitchFamily="34" charset="0"/>
              <a:buChar char="•"/>
            </a:pPr>
            <a:r>
              <a:rPr lang="en-US" sz="2800" dirty="0" smtClean="0">
                <a:latin typeface="Times New Roman" pitchFamily="18" charset="0"/>
                <a:cs typeface="Times New Roman" pitchFamily="18" charset="0"/>
              </a:rPr>
              <a:t>Communication problems</a:t>
            </a:r>
          </a:p>
          <a:p>
            <a:pPr marL="457200" indent="-457200" algn="l">
              <a:buFont typeface="Wingdings" pitchFamily="2" charset="2"/>
              <a:buChar char="Ø"/>
            </a:pPr>
            <a:r>
              <a:rPr lang="en-US" sz="2800" dirty="0" smtClean="0">
                <a:latin typeface="Times New Roman" pitchFamily="18" charset="0"/>
                <a:cs typeface="Times New Roman" pitchFamily="18" charset="0"/>
              </a:rPr>
              <a:t>Disability categories include;</a:t>
            </a:r>
          </a:p>
          <a:p>
            <a:pPr marL="914400" lvl="1" indent="-457200" algn="l">
              <a:buFont typeface="Arial" pitchFamily="34" charset="0"/>
              <a:buChar char="•"/>
            </a:pPr>
            <a:r>
              <a:rPr lang="en-US" sz="2800" dirty="0" smtClean="0">
                <a:latin typeface="Times New Roman" pitchFamily="18" charset="0"/>
                <a:cs typeface="Times New Roman" pitchFamily="18" charset="0"/>
              </a:rPr>
              <a:t>Autism</a:t>
            </a:r>
          </a:p>
          <a:p>
            <a:pPr marL="914400" lvl="1" indent="-457200" algn="l">
              <a:buFont typeface="Arial" pitchFamily="34" charset="0"/>
              <a:buChar char="•"/>
            </a:pPr>
            <a:r>
              <a:rPr lang="en-US" sz="2800" dirty="0">
                <a:latin typeface="Times New Roman" pitchFamily="18" charset="0"/>
                <a:cs typeface="Times New Roman" pitchFamily="18" charset="0"/>
              </a:rPr>
              <a:t>I</a:t>
            </a:r>
            <a:r>
              <a:rPr lang="en-US" sz="2800" dirty="0" smtClean="0">
                <a:latin typeface="Times New Roman" pitchFamily="18" charset="0"/>
                <a:cs typeface="Times New Roman" pitchFamily="18" charset="0"/>
              </a:rPr>
              <a:t>ntellectual </a:t>
            </a:r>
            <a:r>
              <a:rPr lang="en-US" sz="2800" dirty="0">
                <a:latin typeface="Times New Roman" pitchFamily="18" charset="0"/>
                <a:cs typeface="Times New Roman" pitchFamily="18" charset="0"/>
              </a:rPr>
              <a:t>disability</a:t>
            </a:r>
          </a:p>
        </p:txBody>
      </p:sp>
    </p:spTree>
    <p:extLst>
      <p:ext uri="{BB962C8B-B14F-4D97-AF65-F5344CB8AC3E}">
        <p14:creationId xmlns:p14="http://schemas.microsoft.com/office/powerpoint/2010/main" xmlns="" val="91150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82000" cy="1066799"/>
          </a:xfrm>
        </p:spPr>
        <p:txBody>
          <a:bodyPr>
            <a:normAutofit/>
          </a:bodyPr>
          <a:lstStyle/>
          <a:p>
            <a:pPr algn="ctr"/>
            <a:r>
              <a:rPr lang="en-US" sz="4000" dirty="0" smtClean="0">
                <a:latin typeface="Times New Roman" pitchFamily="18" charset="0"/>
                <a:cs typeface="Times New Roman" pitchFamily="18" charset="0"/>
              </a:rPr>
              <a:t>Functional Curriculum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1981200"/>
            <a:ext cx="7696200" cy="36576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Fields covered in functional curriculum include stamping, geometry and production lines.</a:t>
            </a:r>
          </a:p>
          <a:p>
            <a:pPr marL="457200" indent="-457200" algn="l">
              <a:buFont typeface="Wingdings" pitchFamily="2" charset="2"/>
              <a:buChar char="Ø"/>
            </a:pPr>
            <a:r>
              <a:rPr lang="en-US" sz="2800" dirty="0" smtClean="0">
                <a:latin typeface="Times New Roman" pitchFamily="18" charset="0"/>
                <a:cs typeface="Times New Roman" pitchFamily="18" charset="0"/>
              </a:rPr>
              <a:t>Functional curriculum guides students how to write both names.</a:t>
            </a:r>
          </a:p>
          <a:p>
            <a:pPr marL="457200" indent="-457200" algn="l">
              <a:buFont typeface="Wingdings" pitchFamily="2" charset="2"/>
              <a:buChar char="Ø"/>
            </a:pPr>
            <a:r>
              <a:rPr lang="en-US" sz="2800" dirty="0" smtClean="0">
                <a:latin typeface="Times New Roman" pitchFamily="18" charset="0"/>
                <a:cs typeface="Times New Roman" pitchFamily="18" charset="0"/>
              </a:rPr>
              <a:t>Community-based curriculum equips students with skills to handle community problems.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419960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1"/>
            <a:ext cx="8534400" cy="990599"/>
          </a:xfrm>
        </p:spPr>
        <p:txBody>
          <a:bodyPr>
            <a:normAutofit/>
          </a:bodyPr>
          <a:lstStyle/>
          <a:p>
            <a:pPr algn="ctr"/>
            <a:r>
              <a:rPr lang="en-US" sz="4000" dirty="0" smtClean="0">
                <a:latin typeface="Times New Roman" pitchFamily="18" charset="0"/>
                <a:cs typeface="Times New Roman" pitchFamily="18" charset="0"/>
              </a:rPr>
              <a:t>Functional Academic Goals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828800"/>
            <a:ext cx="6400800" cy="38100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Functional academic goals include;</a:t>
            </a:r>
          </a:p>
          <a:p>
            <a:pPr marL="914400" lvl="1" indent="-457200" algn="l">
              <a:buFont typeface="Arial" pitchFamily="34" charset="0"/>
              <a:buChar char="•"/>
            </a:pPr>
            <a:r>
              <a:rPr lang="en-US" sz="2800" dirty="0" smtClean="0">
                <a:latin typeface="Times New Roman" pitchFamily="18" charset="0"/>
                <a:cs typeface="Times New Roman" pitchFamily="18" charset="0"/>
              </a:rPr>
              <a:t>The place to accomplish the goals</a:t>
            </a:r>
          </a:p>
          <a:p>
            <a:pPr marL="914400" lvl="1" indent="-457200" algn="l">
              <a:buFont typeface="Arial" pitchFamily="34" charset="0"/>
              <a:buChar char="•"/>
            </a:pPr>
            <a:r>
              <a:rPr lang="en-US" sz="2800" dirty="0" smtClean="0">
                <a:latin typeface="Times New Roman" pitchFamily="18" charset="0"/>
                <a:cs typeface="Times New Roman" pitchFamily="18" charset="0"/>
              </a:rPr>
              <a:t>Assessment </a:t>
            </a:r>
          </a:p>
          <a:p>
            <a:pPr marL="457200" indent="-457200" algn="l">
              <a:buFont typeface="Wingdings" pitchFamily="2" charset="2"/>
              <a:buChar char="Ø"/>
            </a:pPr>
            <a:r>
              <a:rPr lang="en-US" sz="2800" dirty="0" smtClean="0">
                <a:latin typeface="Times New Roman" pitchFamily="18" charset="0"/>
                <a:cs typeface="Times New Roman" pitchFamily="18" charset="0"/>
              </a:rPr>
              <a:t>Assessment tools include benchmarks and self-check analysis.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607256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382000" cy="990599"/>
          </a:xfrm>
        </p:spPr>
        <p:txBody>
          <a:bodyPr>
            <a:normAutofit/>
          </a:bodyPr>
          <a:lstStyle/>
          <a:p>
            <a:pPr algn="ctr"/>
            <a:r>
              <a:rPr lang="en-US" sz="4000" dirty="0" smtClean="0">
                <a:latin typeface="Times New Roman" pitchFamily="18" charset="0"/>
                <a:cs typeface="Times New Roman" pitchFamily="18" charset="0"/>
              </a:rPr>
              <a:t>Emotional </a:t>
            </a:r>
            <a:r>
              <a:rPr lang="en-US" sz="4000" dirty="0">
                <a:latin typeface="Times New Roman" pitchFamily="18" charset="0"/>
                <a:cs typeface="Times New Roman" pitchFamily="18" charset="0"/>
              </a:rPr>
              <a:t>or </a:t>
            </a:r>
            <a:r>
              <a:rPr lang="en-US" sz="4000" dirty="0" smtClean="0">
                <a:latin typeface="Times New Roman" pitchFamily="18" charset="0"/>
                <a:cs typeface="Times New Roman" pitchFamily="18" charset="0"/>
              </a:rPr>
              <a:t>Behavioral Goals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752600"/>
            <a:ext cx="8382000" cy="38862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Emotional or behavioral goals include;</a:t>
            </a:r>
          </a:p>
          <a:p>
            <a:pPr marL="914400" lvl="1" indent="-457200" algn="l">
              <a:buFont typeface="Arial" pitchFamily="34" charset="0"/>
              <a:buChar char="•"/>
            </a:pPr>
            <a:r>
              <a:rPr lang="en-US" sz="2800" dirty="0" smtClean="0">
                <a:latin typeface="Times New Roman" pitchFamily="18" charset="0"/>
                <a:cs typeface="Times New Roman" pitchFamily="18" charset="0"/>
              </a:rPr>
              <a:t>Work attitude</a:t>
            </a:r>
          </a:p>
          <a:p>
            <a:pPr marL="914400" lvl="1" indent="-457200" algn="l">
              <a:buFont typeface="Arial" pitchFamily="34" charset="0"/>
              <a:buChar char="•"/>
            </a:pPr>
            <a:r>
              <a:rPr lang="en-US" sz="2800" dirty="0" smtClean="0">
                <a:latin typeface="Times New Roman" pitchFamily="18" charset="0"/>
                <a:cs typeface="Times New Roman" pitchFamily="18" charset="0"/>
              </a:rPr>
              <a:t>Self-regulation </a:t>
            </a:r>
            <a:endParaRPr lang="en-US" sz="2800" dirty="0">
              <a:latin typeface="Times New Roman" pitchFamily="18" charset="0"/>
              <a:cs typeface="Times New Roman" pitchFamily="18" charset="0"/>
            </a:endParaRPr>
          </a:p>
          <a:p>
            <a:pPr marL="457200" indent="-457200" algn="l">
              <a:buFont typeface="Wingdings" pitchFamily="2" charset="2"/>
              <a:buChar char="Ø"/>
            </a:pPr>
            <a:r>
              <a:rPr lang="en-US" sz="2800" dirty="0" smtClean="0">
                <a:latin typeface="Times New Roman" pitchFamily="18" charset="0"/>
                <a:cs typeface="Times New Roman" pitchFamily="18" charset="0"/>
              </a:rPr>
              <a:t>The benchmarks include;</a:t>
            </a:r>
          </a:p>
          <a:p>
            <a:pPr marL="914400" lvl="1" indent="-457200" algn="l">
              <a:buFont typeface="Arial" pitchFamily="34" charset="0"/>
              <a:buChar char="•"/>
            </a:pPr>
            <a:r>
              <a:rPr lang="en-US" sz="2800" dirty="0" smtClean="0">
                <a:latin typeface="Times New Roman" pitchFamily="18" charset="0"/>
                <a:cs typeface="Times New Roman" pitchFamily="18" charset="0"/>
              </a:rPr>
              <a:t>Attitude to oneself</a:t>
            </a:r>
          </a:p>
          <a:p>
            <a:pPr marL="914400" lvl="1" indent="-457200" algn="l">
              <a:buFont typeface="Arial" pitchFamily="34" charset="0"/>
              <a:buChar char="•"/>
            </a:pPr>
            <a:r>
              <a:rPr lang="en-US" sz="2800" dirty="0" smtClean="0">
                <a:latin typeface="Times New Roman" pitchFamily="18" charset="0"/>
                <a:cs typeface="Times New Roman" pitchFamily="18" charset="0"/>
              </a:rPr>
              <a:t>Attitude to others </a:t>
            </a:r>
          </a:p>
          <a:p>
            <a:pPr marL="914400" lvl="1" indent="-457200" algn="l">
              <a:buFont typeface="Arial" pitchFamily="34" charset="0"/>
              <a:buChar char="•"/>
            </a:pPr>
            <a:r>
              <a:rPr lang="en-US" sz="2800" dirty="0" smtClean="0">
                <a:latin typeface="Times New Roman" pitchFamily="18" charset="0"/>
                <a:cs typeface="Times New Roman" pitchFamily="18" charset="0"/>
              </a:rPr>
              <a:t>Attitude to job activities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63409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1"/>
            <a:ext cx="8534400" cy="1219199"/>
          </a:xfrm>
        </p:spPr>
        <p:txBody>
          <a:bodyPr>
            <a:normAutofit/>
          </a:bodyPr>
          <a:lstStyle/>
          <a:p>
            <a:pPr algn="ctr"/>
            <a:r>
              <a:rPr lang="en-US" sz="4000" dirty="0" smtClean="0">
                <a:latin typeface="Times New Roman" pitchFamily="18" charset="0"/>
                <a:cs typeface="Times New Roman" pitchFamily="18" charset="0"/>
              </a:rPr>
              <a:t>Transition Goals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533400" y="1828800"/>
            <a:ext cx="8229600" cy="38100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Transitional goals include;</a:t>
            </a:r>
          </a:p>
          <a:p>
            <a:pPr marL="914400" lvl="1" indent="-457200" algn="l">
              <a:buFont typeface="Arial" pitchFamily="34" charset="0"/>
              <a:buChar char="•"/>
            </a:pPr>
            <a:r>
              <a:rPr lang="en-US" sz="2800" dirty="0" smtClean="0">
                <a:latin typeface="Times New Roman" pitchFamily="18" charset="0"/>
                <a:cs typeface="Times New Roman" pitchFamily="18" charset="0"/>
              </a:rPr>
              <a:t>A student learning how to travel independently. </a:t>
            </a:r>
          </a:p>
          <a:p>
            <a:pPr marL="914400" lvl="1" indent="-457200" algn="l">
              <a:buFont typeface="Arial" pitchFamily="34" charset="0"/>
              <a:buChar char="•"/>
            </a:pPr>
            <a:r>
              <a:rPr lang="en-US" sz="2800" dirty="0" smtClean="0">
                <a:latin typeface="Times New Roman" pitchFamily="18" charset="0"/>
                <a:cs typeface="Times New Roman" pitchFamily="18" charset="0"/>
              </a:rPr>
              <a:t>Working independently in job activities.</a:t>
            </a:r>
          </a:p>
          <a:p>
            <a:pPr marL="457200" indent="-457200" algn="l">
              <a:buFont typeface="Wingdings" pitchFamily="2" charset="2"/>
              <a:buChar char="Ø"/>
            </a:pPr>
            <a:r>
              <a:rPr lang="en-US" sz="2800" dirty="0" smtClean="0">
                <a:latin typeface="Times New Roman" pitchFamily="18" charset="0"/>
                <a:cs typeface="Times New Roman" pitchFamily="18" charset="0"/>
              </a:rPr>
              <a:t>The benchmarks include traveling on and off-campus.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888920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838199"/>
          </a:xfrm>
        </p:spPr>
        <p:txBody>
          <a:bodyPr>
            <a:normAutofit/>
          </a:bodyPr>
          <a:lstStyle/>
          <a:p>
            <a:pPr algn="ctr"/>
            <a:r>
              <a:rPr lang="en-US" sz="4000" dirty="0" smtClean="0">
                <a:latin typeface="Times New Roman" pitchFamily="18" charset="0"/>
                <a:cs typeface="Times New Roman" pitchFamily="18" charset="0"/>
              </a:rPr>
              <a:t>Speech and Language Goals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1905000"/>
            <a:ext cx="6400800" cy="32004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A speech goals includes the ability to express oneself in different environments.</a:t>
            </a:r>
          </a:p>
          <a:p>
            <a:pPr marL="457200" indent="-457200" algn="l">
              <a:buFont typeface="Wingdings" pitchFamily="2" charset="2"/>
              <a:buChar char="Ø"/>
            </a:pPr>
            <a:r>
              <a:rPr lang="en-US" sz="2800" dirty="0" smtClean="0">
                <a:latin typeface="Times New Roman" pitchFamily="18" charset="0"/>
                <a:cs typeface="Times New Roman" pitchFamily="18" charset="0"/>
              </a:rPr>
              <a:t>A language goal includes effective participation in debates.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52292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990599"/>
          </a:xfrm>
        </p:spPr>
        <p:txBody>
          <a:bodyPr>
            <a:normAutofit fontScale="90000"/>
          </a:bodyPr>
          <a:lstStyle/>
          <a:p>
            <a:pPr algn="ctr"/>
            <a:r>
              <a:rPr lang="en-US" sz="4000" dirty="0" smtClean="0">
                <a:latin typeface="Times New Roman" pitchFamily="18" charset="0"/>
                <a:cs typeface="Times New Roman" pitchFamily="18" charset="0"/>
              </a:rPr>
              <a:t>Thoughts About Transition Program</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286000"/>
            <a:ext cx="6400800" cy="33528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Parents are pleased with the transition programs.</a:t>
            </a:r>
          </a:p>
          <a:p>
            <a:pPr marL="457200" indent="-457200" algn="l">
              <a:buFont typeface="Wingdings" pitchFamily="2" charset="2"/>
              <a:buChar char="Ø"/>
            </a:pPr>
            <a:r>
              <a:rPr lang="en-US" sz="2800" dirty="0" smtClean="0">
                <a:latin typeface="Times New Roman" pitchFamily="18" charset="0"/>
                <a:cs typeface="Times New Roman" pitchFamily="18" charset="0"/>
              </a:rPr>
              <a:t>Parent’s engagement in transition programs is also essential.</a:t>
            </a:r>
          </a:p>
          <a:p>
            <a:pPr marL="457200" indent="-457200" algn="l">
              <a:buFont typeface="Wingdings" pitchFamily="2" charset="2"/>
              <a:buChar char="Ø"/>
            </a:pPr>
            <a:r>
              <a:rPr lang="en-US" sz="2800" dirty="0" smtClean="0">
                <a:latin typeface="Times New Roman" pitchFamily="18" charset="0"/>
                <a:cs typeface="Times New Roman" pitchFamily="18" charset="0"/>
              </a:rPr>
              <a:t>Mentor programs should be made available in working environments.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272697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142999"/>
          </a:xfrm>
        </p:spPr>
        <p:txBody>
          <a:bodyPr>
            <a:noAutofit/>
          </a:bodyPr>
          <a:lstStyle/>
          <a:p>
            <a:pPr algn="ctr"/>
            <a:r>
              <a:rPr lang="en-US" sz="4000" dirty="0" smtClean="0">
                <a:latin typeface="Times New Roman" pitchFamily="18" charset="0"/>
                <a:cs typeface="Times New Roman" pitchFamily="18" charset="0"/>
              </a:rPr>
              <a:t>Ultimate Goals for the Transition Programs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514600"/>
            <a:ext cx="6400800" cy="31242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The ultimate goals for the transition programs include;</a:t>
            </a:r>
          </a:p>
          <a:p>
            <a:pPr marL="914400" lvl="1" indent="-457200" algn="l">
              <a:buFont typeface="Arial" pitchFamily="34" charset="0"/>
              <a:buChar char="•"/>
            </a:pPr>
            <a:r>
              <a:rPr lang="en-US" sz="2800" dirty="0" smtClean="0">
                <a:latin typeface="Times New Roman" pitchFamily="18" charset="0"/>
                <a:cs typeface="Times New Roman" pitchFamily="18" charset="0"/>
              </a:rPr>
              <a:t>Living independently</a:t>
            </a:r>
          </a:p>
          <a:p>
            <a:pPr marL="914400" lvl="1" indent="-457200" algn="l">
              <a:buFont typeface="Arial" pitchFamily="34" charset="0"/>
              <a:buChar char="•"/>
            </a:pPr>
            <a:r>
              <a:rPr lang="en-US" sz="2800" dirty="0" smtClean="0">
                <a:latin typeface="Times New Roman" pitchFamily="18" charset="0"/>
                <a:cs typeface="Times New Roman" pitchFamily="18" charset="0"/>
              </a:rPr>
              <a:t>Effective communication</a:t>
            </a:r>
          </a:p>
          <a:p>
            <a:pPr marL="914400" lvl="1" indent="-457200" algn="l">
              <a:buFont typeface="Arial" pitchFamily="34" charset="0"/>
              <a:buChar char="•"/>
            </a:pPr>
            <a:r>
              <a:rPr lang="en-US" sz="2800" dirty="0" smtClean="0">
                <a:latin typeface="Times New Roman" pitchFamily="18" charset="0"/>
                <a:cs typeface="Times New Roman" pitchFamily="18" charset="0"/>
              </a:rPr>
              <a:t>Acquiring functional skills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80534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8305800" cy="1295399"/>
          </a:xfrm>
        </p:spPr>
        <p:txBody>
          <a:bodyPr>
            <a:normAutofit fontScale="90000"/>
          </a:bodyPr>
          <a:lstStyle/>
          <a:p>
            <a:pPr algn="ctr"/>
            <a:r>
              <a:rPr lang="en-US" sz="4400" dirty="0">
                <a:latin typeface="Times New Roman" pitchFamily="18" charset="0"/>
                <a:cs typeface="Times New Roman" pitchFamily="18" charset="0"/>
              </a:rPr>
              <a:t>Personal Reflection</a:t>
            </a:r>
            <a:r>
              <a:rPr lang="en-US" dirty="0"/>
              <a:t/>
            </a:r>
            <a:br>
              <a:rPr lang="en-US" dirty="0"/>
            </a:br>
            <a:endParaRPr lang="en-US" dirty="0"/>
          </a:p>
        </p:txBody>
      </p:sp>
      <p:sp>
        <p:nvSpPr>
          <p:cNvPr id="3" name="Subtitle 2"/>
          <p:cNvSpPr>
            <a:spLocks noGrp="1"/>
          </p:cNvSpPr>
          <p:nvPr>
            <p:ph type="subTitle" idx="1"/>
          </p:nvPr>
        </p:nvSpPr>
        <p:spPr>
          <a:xfrm>
            <a:off x="1371600" y="1676400"/>
            <a:ext cx="6400800" cy="3962400"/>
          </a:xfrm>
        </p:spPr>
        <p:txBody>
          <a:bodyPr>
            <a:norm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The virtual meeting provided sufficient information about </a:t>
            </a:r>
            <a:r>
              <a:rPr lang="en-US" sz="2800" dirty="0">
                <a:latin typeface="Times New Roman" pitchFamily="18" charset="0"/>
                <a:cs typeface="Times New Roman" pitchFamily="18" charset="0"/>
              </a:rPr>
              <a:t>special education and transition </a:t>
            </a:r>
            <a:r>
              <a:rPr lang="en-US" sz="2800" dirty="0" smtClean="0">
                <a:latin typeface="Times New Roman" pitchFamily="18" charset="0"/>
                <a:cs typeface="Times New Roman" pitchFamily="18" charset="0"/>
              </a:rPr>
              <a:t>programs.</a:t>
            </a:r>
          </a:p>
          <a:p>
            <a:pPr marL="457200" indent="-457200" algn="l">
              <a:buFont typeface="Wingdings" pitchFamily="2" charset="2"/>
              <a:buChar char="Ø"/>
            </a:pPr>
            <a:r>
              <a:rPr lang="en-US" sz="2800" dirty="0" smtClean="0">
                <a:latin typeface="Times New Roman" pitchFamily="18" charset="0"/>
                <a:cs typeface="Times New Roman" pitchFamily="18" charset="0"/>
              </a:rPr>
              <a:t>Transition programs are effective for students with learning disabilities.</a:t>
            </a:r>
          </a:p>
          <a:p>
            <a:pPr marL="457200" indent="-457200" algn="l">
              <a:buFont typeface="Wingdings" pitchFamily="2" charset="2"/>
              <a:buChar char="Ø"/>
            </a:pPr>
            <a:r>
              <a:rPr lang="en-US" sz="2800" dirty="0" smtClean="0">
                <a:latin typeface="Times New Roman" pitchFamily="18" charset="0"/>
                <a:cs typeface="Times New Roman" pitchFamily="18" charset="0"/>
              </a:rPr>
              <a:t>Transition programs improves the communication and social skills of students with learning disabilities.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03644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990599"/>
          </a:xfrm>
        </p:spPr>
        <p:txBody>
          <a:bodyPr>
            <a:normAutofit/>
          </a:bodyPr>
          <a:lstStyle/>
          <a:p>
            <a:pPr algn="ctr"/>
            <a:r>
              <a:rPr lang="en-US" sz="4000" dirty="0" smtClean="0">
                <a:latin typeface="Times New Roman" pitchFamily="18" charset="0"/>
                <a:cs typeface="Times New Roman" pitchFamily="18" charset="0"/>
              </a:rPr>
              <a:t>Conclusion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905000"/>
            <a:ext cx="6400800" cy="3733800"/>
          </a:xfrm>
        </p:spPr>
        <p:txBody>
          <a:bodyPr>
            <a:noAutofit/>
          </a:bodyPr>
          <a:lstStyle/>
          <a:p>
            <a:pPr marL="457200" indent="-457200" algn="l">
              <a:buFont typeface="Wingdings" pitchFamily="2" charset="2"/>
              <a:buChar char="Ø"/>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experience of the virtual meeting was awesome and a learning </a:t>
            </a:r>
            <a:r>
              <a:rPr lang="en-US" sz="2800" dirty="0" smtClean="0">
                <a:latin typeface="Times New Roman" pitchFamily="18" charset="0"/>
                <a:cs typeface="Times New Roman" pitchFamily="18" charset="0"/>
              </a:rPr>
              <a:t>one.</a:t>
            </a:r>
          </a:p>
          <a:p>
            <a:pPr marL="457200" indent="-457200" algn="l">
              <a:buFont typeface="Wingdings" pitchFamily="2" charset="2"/>
              <a:buChar char="Ø"/>
            </a:pPr>
            <a:r>
              <a:rPr lang="en-US" sz="2800" dirty="0">
                <a:latin typeface="Times New Roman" pitchFamily="18" charset="0"/>
                <a:cs typeface="Times New Roman" pitchFamily="18" charset="0"/>
              </a:rPr>
              <a:t>I was able to hear and learn from </a:t>
            </a:r>
            <a:r>
              <a:rPr lang="en-US" sz="2800" dirty="0" smtClean="0">
                <a:latin typeface="Times New Roman" pitchFamily="18" charset="0"/>
                <a:cs typeface="Times New Roman" pitchFamily="18" charset="0"/>
              </a:rPr>
              <a:t>professionals and a parent with a special education child. </a:t>
            </a:r>
          </a:p>
          <a:p>
            <a:pPr marL="457200" indent="-457200" algn="l">
              <a:buFont typeface="Wingdings" pitchFamily="2" charset="2"/>
              <a:buChar char="Ø"/>
            </a:pPr>
            <a:r>
              <a:rPr lang="en-US" sz="2800" dirty="0" smtClean="0">
                <a:latin typeface="Times New Roman" pitchFamily="18" charset="0"/>
                <a:cs typeface="Times New Roman" pitchFamily="18" charset="0"/>
              </a:rPr>
              <a:t>Transition programs equips the students with effective skills like communication and social.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459872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86</TotalTime>
  <Words>1370</Words>
  <Application>Microsoft Office PowerPoint</Application>
  <PresentationFormat>On-screen Show (4:3)</PresentationFormat>
  <Paragraphs>78</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Part 3:Module 4: Assignment 1 </vt:lpstr>
      <vt:lpstr>Introduction</vt:lpstr>
      <vt:lpstr>Characteristics of Students in Transition Programs</vt:lpstr>
      <vt:lpstr>Functional Curriculum </vt:lpstr>
      <vt:lpstr>Functional Academic Goals</vt:lpstr>
      <vt:lpstr>Emotional or Behavioral Goals </vt:lpstr>
      <vt:lpstr>Transition Goals</vt:lpstr>
      <vt:lpstr>Speech and Language Goals</vt:lpstr>
      <vt:lpstr>Thoughts About Transition Program</vt:lpstr>
      <vt:lpstr>Ultimate Goals for the Transition Programs</vt:lpstr>
      <vt:lpstr>Personal Reflection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3:Module 4: Assignment 1</dc:title>
  <dc:creator>user</dc:creator>
  <cp:lastModifiedBy>Kevin</cp:lastModifiedBy>
  <cp:revision>11</cp:revision>
  <dcterms:created xsi:type="dcterms:W3CDTF">2020-11-10T17:10:17Z</dcterms:created>
  <dcterms:modified xsi:type="dcterms:W3CDTF">2020-11-10T19:04:06Z</dcterms:modified>
</cp:coreProperties>
</file>